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4" r:id="rId4"/>
    <p:sldId id="266" r:id="rId5"/>
    <p:sldId id="267" r:id="rId6"/>
    <p:sldId id="281" r:id="rId7"/>
    <p:sldId id="268" r:id="rId8"/>
    <p:sldId id="263" r:id="rId9"/>
    <p:sldId id="261" r:id="rId10"/>
    <p:sldId id="260" r:id="rId11"/>
    <p:sldId id="269" r:id="rId12"/>
    <p:sldId id="270" r:id="rId13"/>
    <p:sldId id="262" r:id="rId14"/>
    <p:sldId id="286" r:id="rId15"/>
    <p:sldId id="287" r:id="rId16"/>
    <p:sldId id="288" r:id="rId17"/>
    <p:sldId id="289" r:id="rId18"/>
    <p:sldId id="290" r:id="rId19"/>
    <p:sldId id="259" r:id="rId20"/>
    <p:sldId id="258" r:id="rId21"/>
    <p:sldId id="271" r:id="rId22"/>
    <p:sldId id="282" r:id="rId23"/>
    <p:sldId id="283" r:id="rId24"/>
    <p:sldId id="284" r:id="rId25"/>
    <p:sldId id="272" r:id="rId26"/>
    <p:sldId id="273" r:id="rId27"/>
    <p:sldId id="274" r:id="rId28"/>
    <p:sldId id="275" r:id="rId29"/>
    <p:sldId id="276" r:id="rId30"/>
    <p:sldId id="291" r:id="rId31"/>
    <p:sldId id="278" r:id="rId32"/>
    <p:sldId id="280" r:id="rId33"/>
    <p:sldId id="285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408644-9FE8-4152-8FB2-D8D365C69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41D5C4-334B-46FF-9604-4AA3206C6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39C918-F00D-4C3F-A4EF-AFB734325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2BA3-534D-434A-99F1-3CE2AAA32691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7CB8ED-71A8-4BC2-9366-ABB3D4825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DACCE6-DE0C-4F06-BEAA-361B8B072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2630-1E1C-4569-BA22-0A9081A16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718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0CEFAA-3583-4849-B158-0F94B13BC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456BFC-43CF-4E56-BB53-2EE523B42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CD4111-56EF-4D2D-B174-35BC69270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2BA3-534D-434A-99F1-3CE2AAA32691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F12144-B983-4FDB-A768-5565352D3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23DD71-BC5D-42E4-BD67-8E0DA49B7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2630-1E1C-4569-BA22-0A9081A16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659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1EE3C20-5DB6-4EB6-B32B-2F5C91D6BF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BB13AF-7CDC-498E-81A8-AEF388008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E3F621-70A1-4763-8625-AAEE6FA83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2BA3-534D-434A-99F1-3CE2AAA32691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0E5168-9BF8-4A7F-A9CE-575D7E6F2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AA7077-E0A5-4CE2-831E-8AC7B6A99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2630-1E1C-4569-BA22-0A9081A16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65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E0AF5-3BDA-4657-B63E-2D4700A34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EAACD3-1A5B-47BA-961E-519507B8F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978CDD-96CB-42F3-9A8B-55CE81237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2BA3-534D-434A-99F1-3CE2AAA32691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E6104D-29B2-494C-961A-73E3C1E38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95A2B9-447B-4AAE-98D6-5CE1C7B5D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2630-1E1C-4569-BA22-0A9081A16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17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D22894-2DE2-4296-BB77-21A8039DF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6DAB7E-8FE8-4CE9-BFCF-EFCEBE17C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065357-E669-4DC0-B0B8-BABB8C8AE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2BA3-534D-434A-99F1-3CE2AAA32691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4CF2C9-4889-4E6C-9ACE-603E67E91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2EC8A4-A85C-4664-9EA4-BC022F4C9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2630-1E1C-4569-BA22-0A9081A16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838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D79BEE-0BE2-4A53-B4F0-2A9B7C550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748A47-0F96-4C46-AC0B-1BA4D5C0F1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B77860-57A2-4BC6-91A8-DF7818A7B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3A944A-77E1-43ED-B4CD-892BA7995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2BA3-534D-434A-99F1-3CE2AAA32691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A77E0E-B9F9-4073-A09A-9A93E20D6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670A99-7882-48CE-A4FA-6FC524B4B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2630-1E1C-4569-BA22-0A9081A16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45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12ADDE-D2B4-460A-9EA7-EE4132B4E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FC90D7-13C0-4DFA-8970-0366ED026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E40955-1DD0-4BB7-BF38-B08796738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5A5CF2B-2A08-4437-B795-BAF1A9E6F9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694B8B4-7AAD-42D0-829A-50C97B4C7F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508515-A51E-4BDF-99D1-950CA4657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2BA3-534D-434A-99F1-3CE2AAA32691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D6B07BD-BACD-4A19-9825-9CB21E250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D701F5-6001-474C-BD3B-69F1E0065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2630-1E1C-4569-BA22-0A9081A16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94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6CF607-828D-4761-A438-CD36716D9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58709D2-3018-4360-A6F9-B46FE07EB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2BA3-534D-434A-99F1-3CE2AAA32691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22D2F99-4221-4786-BC6E-17063231B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01C5D01-DF05-4D93-AAEF-FD1C8CD8F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2630-1E1C-4569-BA22-0A9081A16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88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E7D9BE9-43B3-4D31-B16E-F3612F245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2BA3-534D-434A-99F1-3CE2AAA32691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82D81A-73F0-4049-BA0E-D82D83E2C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04466B5-7566-4CEF-8391-ED55A728D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2630-1E1C-4569-BA22-0A9081A16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267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58FF9E-A730-462E-86C4-FAABC8710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C7FBDE-279C-44FE-8BF9-D11C35B7F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33B0B4-86AB-4F3E-8A91-1D613380C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581AB3-3C25-498A-BB32-0D3EEF834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2BA3-534D-434A-99F1-3CE2AAA32691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D7689F-1ABE-430F-906B-FD51DE61B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D1D984-CB0D-4897-BDE4-172301D73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2630-1E1C-4569-BA22-0A9081A16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672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921564-851F-4906-A3AE-D5B45DEF8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7DD4C8B-B83F-419C-8ECD-92AAB31400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22F3DF-8260-46BE-A62C-1C396A67A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0AB3BB-B879-496B-AFB6-28ECCABF6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2BA3-534D-434A-99F1-3CE2AAA32691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3BCB29-7897-4080-80AA-83AAB6BE6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42A575-18A3-48EA-B117-CA82F0799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2630-1E1C-4569-BA22-0A9081A16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108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81407E-FF71-42F7-ADCC-4E8E65F6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9D2E8A-F02A-4AD9-87B9-17A61FC10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DDA958-6369-4A0A-9573-29874FD819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32BA3-534D-434A-99F1-3CE2AAA32691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19A9D6-9CC2-4B0D-8F05-7E01D9143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EA4BDD-6813-4D62-9513-0DAB5BAA6F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12630-1E1C-4569-BA22-0A9081A16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07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3C0F03-C55D-499F-87BB-68269484E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70" y="256498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kk-KZ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Дәріс</a:t>
            </a: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b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ДНҚ 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епликациясы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506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CCE4487-30D3-499E-914A-03E4B428F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165" y="275121"/>
            <a:ext cx="10515600" cy="334272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 err="1"/>
              <a:t>Топоизомераза</a:t>
            </a:r>
            <a:r>
              <a:rPr lang="ru-RU" dirty="0"/>
              <a:t>  ДНҚ </a:t>
            </a:r>
            <a:r>
              <a:rPr lang="ru-RU" dirty="0" err="1"/>
              <a:t>репликациясында</a:t>
            </a:r>
            <a:r>
              <a:rPr lang="ru-RU" dirty="0"/>
              <a:t> </a:t>
            </a:r>
            <a:r>
              <a:rPr lang="ru-RU" dirty="0" err="1"/>
              <a:t>маңызды</a:t>
            </a:r>
            <a:r>
              <a:rPr lang="ru-RU" dirty="0"/>
              <a:t> </a:t>
            </a:r>
            <a:r>
              <a:rPr lang="ru-RU" dirty="0" err="1"/>
              <a:t>рөл</a:t>
            </a:r>
            <a:r>
              <a:rPr lang="ru-RU" dirty="0"/>
              <a:t> </a:t>
            </a:r>
            <a:r>
              <a:rPr lang="ru-RU" dirty="0" err="1"/>
              <a:t>атқарады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фермент ДНҚ </a:t>
            </a:r>
            <a:r>
              <a:rPr lang="ru-RU" dirty="0" err="1"/>
              <a:t>қос</a:t>
            </a:r>
            <a:r>
              <a:rPr lang="ru-RU" dirty="0"/>
              <a:t> </a:t>
            </a:r>
            <a:r>
              <a:rPr lang="ru-RU" dirty="0" err="1"/>
              <a:t>спиралының</a:t>
            </a:r>
            <a:r>
              <a:rPr lang="ru-RU" dirty="0"/>
              <a:t> аса </a:t>
            </a:r>
            <a:r>
              <a:rPr lang="ru-RU" dirty="0" err="1"/>
              <a:t>қатты</a:t>
            </a:r>
            <a:r>
              <a:rPr lang="ru-RU" dirty="0"/>
              <a:t> </a:t>
            </a:r>
            <a:r>
              <a:rPr lang="ru-RU" dirty="0" err="1"/>
              <a:t>ширатылуын</a:t>
            </a:r>
            <a:r>
              <a:rPr lang="ru-RU" dirty="0"/>
              <a:t> </a:t>
            </a:r>
            <a:r>
              <a:rPr lang="ru-RU" dirty="0" err="1"/>
              <a:t>болдырмайды</a:t>
            </a:r>
            <a:r>
              <a:rPr lang="ru-RU" dirty="0"/>
              <a:t>, </a:t>
            </a:r>
            <a:r>
              <a:rPr lang="ru-RU" dirty="0" err="1"/>
              <a:t>яғни</a:t>
            </a:r>
            <a:r>
              <a:rPr lang="ru-RU" dirty="0"/>
              <a:t> ДНҚ </a:t>
            </a:r>
            <a:r>
              <a:rPr lang="ru-RU" dirty="0" err="1"/>
              <a:t>хеликаза</a:t>
            </a:r>
            <a:r>
              <a:rPr lang="ru-RU" dirty="0"/>
              <a:t> </a:t>
            </a:r>
            <a:r>
              <a:rPr lang="ru-RU" dirty="0" err="1"/>
              <a:t>әсерінен</a:t>
            </a:r>
            <a:r>
              <a:rPr lang="ru-RU" dirty="0"/>
              <a:t> </a:t>
            </a:r>
            <a:r>
              <a:rPr lang="ru-RU" dirty="0" err="1"/>
              <a:t>қос</a:t>
            </a:r>
            <a:r>
              <a:rPr lang="ru-RU" dirty="0"/>
              <a:t> </a:t>
            </a:r>
            <a:r>
              <a:rPr lang="ru-RU" dirty="0" err="1"/>
              <a:t>тізбектің</a:t>
            </a:r>
            <a:r>
              <a:rPr lang="ru-RU" dirty="0"/>
              <a:t> </a:t>
            </a:r>
            <a:r>
              <a:rPr lang="ru-RU" dirty="0" err="1"/>
              <a:t>тарқатылуы</a:t>
            </a:r>
            <a:r>
              <a:rPr lang="ru-RU" dirty="0"/>
              <a:t> </a:t>
            </a:r>
            <a:r>
              <a:rPr lang="ru-RU" dirty="0" err="1"/>
              <a:t>кезінде</a:t>
            </a:r>
            <a:r>
              <a:rPr lang="ru-RU" dirty="0"/>
              <a:t> репликация </a:t>
            </a:r>
            <a:r>
              <a:rPr lang="ru-RU" dirty="0" err="1"/>
              <a:t>айырылымының</a:t>
            </a:r>
            <a:r>
              <a:rPr lang="ru-RU" dirty="0"/>
              <a:t> </a:t>
            </a:r>
            <a:r>
              <a:rPr lang="ru-RU" dirty="0" err="1"/>
              <a:t>алдындағы</a:t>
            </a:r>
            <a:r>
              <a:rPr lang="ru-RU" dirty="0"/>
              <a:t> ДНҚ-</a:t>
            </a:r>
            <a:r>
              <a:rPr lang="ru-RU" dirty="0" err="1"/>
              <a:t>дағы</a:t>
            </a:r>
            <a:r>
              <a:rPr lang="ru-RU" dirty="0"/>
              <a:t> </a:t>
            </a:r>
            <a:r>
              <a:rPr lang="ru-RU" dirty="0" err="1"/>
              <a:t>топологиялық</a:t>
            </a:r>
            <a:r>
              <a:rPr lang="ru-RU" dirty="0"/>
              <a:t> </a:t>
            </a:r>
            <a:r>
              <a:rPr lang="ru-RU" dirty="0" err="1"/>
              <a:t>қиындықтарды</a:t>
            </a:r>
            <a:r>
              <a:rPr lang="ru-RU" dirty="0"/>
              <a:t> </a:t>
            </a:r>
            <a:r>
              <a:rPr lang="ru-RU" dirty="0" err="1"/>
              <a:t>жеңілдетеді</a:t>
            </a:r>
            <a:r>
              <a:rPr lang="ru-RU" dirty="0"/>
              <a:t>.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тізбектердің</a:t>
            </a:r>
            <a:r>
              <a:rPr lang="ru-RU" dirty="0"/>
              <a:t> </a:t>
            </a:r>
            <a:r>
              <a:rPr lang="ru-RU" dirty="0" err="1"/>
              <a:t>шамадан</a:t>
            </a:r>
            <a:r>
              <a:rPr lang="ru-RU" dirty="0"/>
              <a:t> </a:t>
            </a:r>
            <a:r>
              <a:rPr lang="ru-RU" dirty="0" err="1"/>
              <a:t>тыс</a:t>
            </a:r>
            <a:r>
              <a:rPr lang="ru-RU" dirty="0"/>
              <a:t> </a:t>
            </a:r>
            <a:r>
              <a:rPr lang="ru-RU" dirty="0" err="1"/>
              <a:t>орамдарын</a:t>
            </a:r>
            <a:r>
              <a:rPr lang="ru-RU" dirty="0"/>
              <a:t> </a:t>
            </a:r>
            <a:r>
              <a:rPr lang="ru-RU" dirty="0" err="1"/>
              <a:t>жою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kk-KZ" dirty="0"/>
              <a:t>тізбектерге</a:t>
            </a:r>
            <a:r>
              <a:rPr lang="ru-RU" dirty="0"/>
              <a:t> </a:t>
            </a:r>
            <a:r>
              <a:rPr lang="ru-RU" dirty="0" err="1"/>
              <a:t>уақытша</a:t>
            </a:r>
            <a:r>
              <a:rPr lang="ru-RU" dirty="0"/>
              <a:t> </a:t>
            </a:r>
            <a:r>
              <a:rPr lang="ru-RU" dirty="0" err="1"/>
              <a:t>үзілістерді</a:t>
            </a:r>
            <a:r>
              <a:rPr lang="ru-RU" dirty="0"/>
              <a:t> </a:t>
            </a:r>
            <a:r>
              <a:rPr lang="ru-RU" dirty="0" err="1"/>
              <a:t>енгізеді</a:t>
            </a:r>
            <a:r>
              <a:rPr lang="ru-RU" dirty="0"/>
              <a:t>, </a:t>
            </a:r>
            <a:r>
              <a:rPr lang="ru-RU" dirty="0" err="1"/>
              <a:t>содан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 </a:t>
            </a:r>
            <a:r>
              <a:rPr lang="ru-RU" dirty="0" err="1"/>
              <a:t>тұрақты</a:t>
            </a:r>
            <a:r>
              <a:rPr lang="ru-RU" dirty="0"/>
              <a:t> </a:t>
            </a:r>
            <a:r>
              <a:rPr lang="ru-RU" dirty="0" err="1"/>
              <a:t>зақымдануды</a:t>
            </a:r>
            <a:r>
              <a:rPr lang="ru-RU" dirty="0"/>
              <a:t> </a:t>
            </a:r>
            <a:r>
              <a:rPr lang="ru-RU" dirty="0" err="1"/>
              <a:t>болдырмау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оларды</a:t>
            </a:r>
            <a:r>
              <a:rPr lang="ru-RU" dirty="0"/>
              <a:t> </a:t>
            </a:r>
            <a:r>
              <a:rPr lang="ru-RU" dirty="0" err="1"/>
              <a:t>жөндейді</a:t>
            </a:r>
            <a:r>
              <a:rPr lang="ru-RU" dirty="0"/>
              <a:t>. </a:t>
            </a:r>
            <a:r>
              <a:rPr lang="ru-RU" dirty="0" err="1"/>
              <a:t>Топоизомераза</a:t>
            </a:r>
            <a:r>
              <a:rPr lang="ru-RU" dirty="0"/>
              <a:t> І-репликация </a:t>
            </a:r>
            <a:r>
              <a:rPr lang="ru-RU" dirty="0" err="1"/>
              <a:t>айырылымы</a:t>
            </a:r>
            <a:r>
              <a:rPr lang="ru-RU" dirty="0"/>
              <a:t> </a:t>
            </a:r>
            <a:r>
              <a:rPr lang="ru-RU" dirty="0" err="1"/>
              <a:t>аумағындағы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тізбекті</a:t>
            </a:r>
            <a:r>
              <a:rPr lang="ru-RU" dirty="0"/>
              <a:t> </a:t>
            </a:r>
            <a:r>
              <a:rPr lang="ru-RU" dirty="0" err="1"/>
              <a:t>уақытша</a:t>
            </a:r>
            <a:r>
              <a:rPr lang="ru-RU" dirty="0"/>
              <a:t> </a:t>
            </a:r>
            <a:r>
              <a:rPr lang="ru-RU" dirty="0" err="1"/>
              <a:t>үзіп</a:t>
            </a:r>
            <a:r>
              <a:rPr lang="ru-RU" dirty="0"/>
              <a:t>, ДНҚ </a:t>
            </a:r>
            <a:r>
              <a:rPr lang="ru-RU" dirty="0" err="1"/>
              <a:t>спиралінің</a:t>
            </a:r>
            <a:r>
              <a:rPr lang="ru-RU" dirty="0"/>
              <a:t> </a:t>
            </a:r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осі</a:t>
            </a:r>
            <a:r>
              <a:rPr lang="ru-RU" dirty="0"/>
              <a:t> </a:t>
            </a:r>
            <a:r>
              <a:rPr lang="ru-RU" dirty="0" err="1"/>
              <a:t>бойымен</a:t>
            </a:r>
            <a:r>
              <a:rPr lang="ru-RU" dirty="0"/>
              <a:t> </a:t>
            </a:r>
            <a:r>
              <a:rPr lang="ru-RU" dirty="0" err="1"/>
              <a:t>айналуын</a:t>
            </a:r>
            <a:r>
              <a:rPr lang="ru-RU" dirty="0"/>
              <a:t> </a:t>
            </a:r>
            <a:r>
              <a:rPr lang="ru-RU" dirty="0" err="1"/>
              <a:t>қамтамасыз</a:t>
            </a:r>
            <a:r>
              <a:rPr lang="ru-RU" dirty="0"/>
              <a:t> </a:t>
            </a:r>
            <a:r>
              <a:rPr lang="ru-RU" dirty="0" err="1"/>
              <a:t>етеді</a:t>
            </a:r>
            <a:r>
              <a:rPr lang="ru-RU" dirty="0"/>
              <a:t>. </a:t>
            </a:r>
            <a:r>
              <a:rPr lang="ru-RU" dirty="0" err="1"/>
              <a:t>Тополигиялық</a:t>
            </a:r>
            <a:r>
              <a:rPr lang="ru-RU" dirty="0"/>
              <a:t> </a:t>
            </a:r>
            <a:r>
              <a:rPr lang="ru-RU" dirty="0" err="1"/>
              <a:t>қиындықтар</a:t>
            </a:r>
            <a:r>
              <a:rPr lang="ru-RU" dirty="0"/>
              <a:t> </a:t>
            </a:r>
            <a:r>
              <a:rPr lang="ru-RU" dirty="0" err="1"/>
              <a:t>шешілген</a:t>
            </a:r>
            <a:r>
              <a:rPr lang="ru-RU" dirty="0"/>
              <a:t> </a:t>
            </a:r>
            <a:r>
              <a:rPr lang="ru-RU" dirty="0" err="1"/>
              <a:t>соң</a:t>
            </a:r>
            <a:r>
              <a:rPr lang="ru-RU" dirty="0"/>
              <a:t> </a:t>
            </a:r>
            <a:r>
              <a:rPr lang="ru-RU" dirty="0" err="1"/>
              <a:t>тізбектер</a:t>
            </a:r>
            <a:r>
              <a:rPr lang="ru-RU" dirty="0"/>
              <a:t> </a:t>
            </a:r>
            <a:r>
              <a:rPr lang="ru-RU" dirty="0" err="1"/>
              <a:t>қайта</a:t>
            </a:r>
            <a:r>
              <a:rPr lang="ru-RU" dirty="0"/>
              <a:t> </a:t>
            </a:r>
            <a:r>
              <a:rPr lang="ru-RU" dirty="0" err="1"/>
              <a:t>тігіледі</a:t>
            </a:r>
            <a:r>
              <a:rPr lang="ru-RU" dirty="0"/>
              <a:t>. </a:t>
            </a:r>
            <a:r>
              <a:rPr lang="ru-RU" dirty="0" err="1"/>
              <a:t>Топоизомераза</a:t>
            </a:r>
            <a:r>
              <a:rPr lang="ru-RU" dirty="0"/>
              <a:t> ІІ-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тізбекті</a:t>
            </a:r>
            <a:r>
              <a:rPr lang="ru-RU" dirty="0"/>
              <a:t> </a:t>
            </a:r>
            <a:r>
              <a:rPr lang="ru-RU" dirty="0" err="1"/>
              <a:t>уақытша</a:t>
            </a:r>
            <a:r>
              <a:rPr lang="ru-RU" dirty="0"/>
              <a:t> </a:t>
            </a:r>
            <a:r>
              <a:rPr lang="ru-RU" dirty="0" err="1"/>
              <a:t>үзіп</a:t>
            </a:r>
            <a:r>
              <a:rPr lang="ru-RU" dirty="0"/>
              <a:t>, </a:t>
            </a:r>
            <a:r>
              <a:rPr lang="ru-RU" dirty="0" err="1"/>
              <a:t>күрделі</a:t>
            </a:r>
            <a:r>
              <a:rPr lang="ru-RU" dirty="0"/>
              <a:t> </a:t>
            </a:r>
            <a:r>
              <a:rPr lang="ru-RU" dirty="0" err="1"/>
              <a:t>түйіндердің</a:t>
            </a:r>
            <a:r>
              <a:rPr lang="ru-RU" dirty="0"/>
              <a:t> </a:t>
            </a:r>
            <a:r>
              <a:rPr lang="ru-RU" dirty="0" err="1"/>
              <a:t>шешілуіне</a:t>
            </a:r>
            <a:r>
              <a:rPr lang="ru-RU" dirty="0"/>
              <a:t> </a:t>
            </a:r>
            <a:r>
              <a:rPr lang="ru-RU" dirty="0" err="1"/>
              <a:t>мүмкіндік</a:t>
            </a:r>
            <a:r>
              <a:rPr lang="ru-RU" dirty="0"/>
              <a:t> </a:t>
            </a:r>
            <a:r>
              <a:rPr lang="ru-RU" dirty="0" err="1"/>
              <a:t>береді</a:t>
            </a:r>
            <a:r>
              <a:rPr lang="ru-RU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871451-BFB3-4830-ACFF-BAEC74278C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43" t="56234" r="13750" b="24627"/>
          <a:stretch/>
        </p:blipFill>
        <p:spPr>
          <a:xfrm>
            <a:off x="728433" y="3563346"/>
            <a:ext cx="10515600" cy="247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87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927F5E-AEA8-4FFC-9836-D70E54525A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44" t="45408" r="17391" b="32165"/>
          <a:stretch/>
        </p:blipFill>
        <p:spPr>
          <a:xfrm>
            <a:off x="709818" y="263211"/>
            <a:ext cx="10002079" cy="31874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C78FC5-CD18-4919-B5F3-03713C0F5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058" y="579593"/>
            <a:ext cx="10515600" cy="765994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SSB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белоктар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5AE9FA-0321-4D35-B2B1-3FC84247A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58" y="3607126"/>
            <a:ext cx="11285883" cy="167294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байланыстыратын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ақуыздар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бір-бірінен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бөлуге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көмектеседі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жіптерін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репликация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айырылымы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орап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спиральға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жиналуына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ренатурациялануға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бермейді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денатурацияламайды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күйді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бекітеді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туыстығы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Ақуыз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ДНҚ-мен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байланыспайды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97243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A4AFD5B-7B99-4393-90B0-C33C6D7C6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52" y="222112"/>
            <a:ext cx="11645348" cy="6814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ДНҚ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праймаза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ДНҚ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репликациясына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фермент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РНҚ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полимеразаның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Праймаза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ssDNA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үлгісіне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комплементарлы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праймер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РНҚ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ағзалардағы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ДНҚфрагментінің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катализдейді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Бактерияларда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праймаза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хеликазасымен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праймосома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кешен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Праймазаны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хеликаза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белсендіреді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ұзындығы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шамамен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±1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РНҚ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праймерін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синтездейді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Праймердің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бос 3’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элонгация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сатысында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полимераза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элонгациясынан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РНҚ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5'-3'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экзонуклеаза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жойылады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ДНҚ-мен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толтырылады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6AAC35-8498-44AF-845A-EA1500E291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t="47922" r="16631" b="25398"/>
          <a:stretch/>
        </p:blipFill>
        <p:spPr>
          <a:xfrm>
            <a:off x="546652" y="4406347"/>
            <a:ext cx="11645348" cy="263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64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34C2BB-681C-440F-8DDB-96B6AFD04E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09" t="50000" r="16739" b="25399"/>
          <a:stretch/>
        </p:blipFill>
        <p:spPr>
          <a:xfrm>
            <a:off x="1133070" y="206198"/>
            <a:ext cx="9163867" cy="311792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30D3436-8898-4932-974B-5E11BE41E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5" y="3125336"/>
            <a:ext cx="11555894" cy="3732664"/>
          </a:xfrm>
        </p:spPr>
        <p:txBody>
          <a:bodyPr>
            <a:normAutofit lnSpcReduction="10000"/>
          </a:bodyPr>
          <a:lstStyle/>
          <a:p>
            <a:pPr marL="0" indent="0" algn="just" fontAlgn="base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ДНҚ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репликациясының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молекулаларының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полимераза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ДНҚ-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полимеразалар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синтезіне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өсіп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тізбегіне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бірінен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нуклеотидтерді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матрицаға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комплементарлы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қосады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fontAlgn="base">
              <a:buNone/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Оларға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әрқашан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матрица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нуклеотидтерді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тізбегінің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3'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ұшына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өйткені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5' -&gt; 3'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бағытында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синтезделеді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 fontAlgn="base">
              <a:buNone/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ДНҚ-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тізбегін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синтездеуді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нөлден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алмайды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синтезінің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бастапқы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нүктесін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оларға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матрицалық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праймер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ашытқы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аталатын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қысқа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фрагмент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fontAlgn="base">
              <a:buNone/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коррекциялаушы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белсенділігі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яғни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тізбекке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енгізілген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нуклеотидтерді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тастап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жұмысын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тексеріп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отырады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978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CA6DB8-EBF3-48E3-A0EC-239D56E82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ДНК-полимераза І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B748C0-FF20-4ECE-801C-934D4A66A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391" y="1917191"/>
            <a:ext cx="5125278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kk-KZ" dirty="0">
                <a:latin typeface="Times New Roman" pitchFamily="18" charset="0"/>
                <a:cs typeface="Times New Roman" pitchFamily="18" charset="0"/>
              </a:rPr>
              <a:t>Бірінші рет ДНҚ-полимераза 1958 ж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E. Coli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-дан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Коренберг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әне қызметкерлермен бірге бөлініп алынды.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фермент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молекулалық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салмағы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103 кДа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мономерлі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полипептидті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тізбектен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доменді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құрылымнан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тұрады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өзіне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ферментативті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белсенділікке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406205E-D2B5-40BE-82DB-5EAFA9126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3478" y="1825625"/>
            <a:ext cx="5847102" cy="444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4559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Объект 2"/>
          <p:cNvSpPr>
            <a:spLocks noGrp="1"/>
          </p:cNvSpPr>
          <p:nvPr>
            <p:ph idx="1"/>
          </p:nvPr>
        </p:nvSpPr>
        <p:spPr>
          <a:xfrm>
            <a:off x="182880" y="506437"/>
            <a:ext cx="11015003" cy="5556738"/>
          </a:xfrm>
        </p:spPr>
        <p:txBody>
          <a:bodyPr>
            <a:normAutofit/>
          </a:bodyPr>
          <a:lstStyle/>
          <a:p>
            <a:r>
              <a:rPr lang="kk-KZ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’-3’ </a:t>
            </a:r>
            <a:r>
              <a:rPr lang="ru-RU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полемиразалық белсенділік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Реакция 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үшін бір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тізбекті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ДНК-матрица 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осы 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бөлікке көмплементарлы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kk-KZ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-ОН соңы мен праймер фрагменті қажет.</a:t>
            </a:r>
          </a:p>
          <a:p>
            <a:endParaRPr lang="kk-KZ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6297" y="1376193"/>
            <a:ext cx="82804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6389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34434" y="0"/>
            <a:ext cx="11330517" cy="6597650"/>
          </a:xfrm>
        </p:spPr>
        <p:txBody>
          <a:bodyPr/>
          <a:lstStyle/>
          <a:p>
            <a:pPr algn="just"/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 экзонуклеазалық белсенділік.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-ОН соңынан біртізбекті, екітізбекті ДНҚ-ны гидролиздейді. 3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 экзонуклеаза ДНҚ-синтізі кезіндегі қателіктерді жояды. 3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 экзонуклеаза ДНҚ-ның тек қана бірікпеген бөліктерінде диэфирлі байланыстарды ыдыратады.</a:t>
            </a:r>
          </a:p>
          <a:p>
            <a:pPr eaLnBrk="1" hangingPunct="1"/>
            <a:r>
              <a:rPr lang="ru-RU" altLang="ru-RU" b="1" dirty="0"/>
              <a:t>			</a:t>
            </a:r>
            <a:endParaRPr lang="en-US" altLang="ru-RU" b="1" dirty="0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31800" y="333375"/>
            <a:ext cx="11330517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ru-RU" altLang="ru-RU" sz="1200" b="1"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ru-RU" b="1"/>
              <a:t>      </a:t>
            </a:r>
            <a:endParaRPr lang="ru-RU" altLang="ru-RU" b="1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667" y="1196975"/>
            <a:ext cx="10752667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432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59533"/>
            <a:ext cx="6077243" cy="5700590"/>
          </a:xfrm>
        </p:spPr>
        <p:txBody>
          <a:bodyPr>
            <a:normAutofit/>
          </a:bodyPr>
          <a:lstStyle/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’-3’ 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экзонуклеазалық белсенділік. </a:t>
            </a:r>
          </a:p>
          <a:p>
            <a:pPr algn="just"/>
            <a:r>
              <a:rPr lang="kk-KZ" dirty="0">
                <a:latin typeface="Times New Roman" pitchFamily="18" charset="0"/>
                <a:cs typeface="Times New Roman" pitchFamily="18" charset="0"/>
              </a:rPr>
              <a:t>Бос 5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-сонынан бастап екі тізбекті ДНҚ-ның бір тізбегін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цепь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деградациялайды. 5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’-3’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экзонуклеазаның 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 экзонуклеазадан айырмашылығы 5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’-3’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экзонуклеаза ДНҚ-ның тек қана бірікен бөліктерінде диэфирлі байланыстарды ыдыратады, оған қоса 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 экзонуклеаза бір мезетте бір нуклеотидті кессе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расщеплять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, 5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’-3’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экзонуклеаза 5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-сонына ұзындығы 10-қалдықтан тұратын олигонуклеотидтерті кесе алады.</a:t>
            </a:r>
          </a:p>
          <a:p>
            <a:endParaRPr lang="ru-RU" dirty="0"/>
          </a:p>
        </p:txBody>
      </p:sp>
      <p:pic>
        <p:nvPicPr>
          <p:cNvPr id="14338" name="Picture 2" descr="Картинки по запросу &quot;5'-3' exonuclease activity of DNA polymeras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050" y="993311"/>
            <a:ext cx="6076950" cy="4562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8095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7286" y="281354"/>
            <a:ext cx="11240086" cy="6091311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5 '→ 3' полимераза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3 '→ 5'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экзонуклезалардан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тұратын ДНҚ-полимеразаның бифункционалды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бөлігі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Кленов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фрагменті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аталды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(оны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сипаттаған авторлардың бірінің атымен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9329" y="1980588"/>
            <a:ext cx="5847102" cy="444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5325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DFE279B0-9600-4DBC-88DD-9FC9B8C293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980" t="51847" r="12330" b="17392"/>
          <a:stretch/>
        </p:blipFill>
        <p:spPr>
          <a:xfrm>
            <a:off x="1274569" y="0"/>
            <a:ext cx="9642862" cy="373153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BE28A34-C7A2-41EF-A365-D62DD26C196C}"/>
              </a:ext>
            </a:extLst>
          </p:cNvPr>
          <p:cNvSpPr/>
          <p:nvPr/>
        </p:nvSpPr>
        <p:spPr>
          <a:xfrm>
            <a:off x="66261" y="3429000"/>
            <a:ext cx="1205947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0" i="0" dirty="0" err="1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Ата-аналы</a:t>
            </a:r>
            <a:r>
              <a:rPr lang="kk-KZ" sz="2200" b="0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 тізбектердің бірінде </a:t>
            </a:r>
            <a:r>
              <a:rPr lang="ru-RU" sz="2200" b="0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5’- 3’-бағытында репликация </a:t>
            </a:r>
            <a:r>
              <a:rPr lang="ru-RU" sz="2200" b="0" i="0" dirty="0" err="1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айырылымының</a:t>
            </a:r>
            <a:r>
              <a:rPr lang="ru-RU" sz="2200" b="0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бағытымен</a:t>
            </a:r>
            <a:r>
              <a:rPr lang="ru-RU" sz="2200" b="0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2200" b="0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келетін</a:t>
            </a:r>
            <a:r>
              <a:rPr lang="ru-RU" sz="2200" b="0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2200" b="0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тізбек</a:t>
            </a:r>
            <a:r>
              <a:rPr lang="ru-RU" sz="2200" b="0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үзіксіз</a:t>
            </a:r>
            <a:r>
              <a:rPr lang="ru-RU" sz="2200" b="0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синтезделеді</a:t>
            </a:r>
            <a:r>
              <a:rPr lang="ru-RU" sz="2200" b="0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0" i="0" dirty="0" err="1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200" b="0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тізбек</a:t>
            </a:r>
            <a:r>
              <a:rPr lang="ru-RU" sz="2200" b="0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ДНҚ полимераза </a:t>
            </a:r>
            <a:r>
              <a:rPr lang="ru-RU" sz="2200" b="0" i="0" dirty="0" err="1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ферментінің</a:t>
            </a:r>
            <a:r>
              <a:rPr lang="ru-RU" sz="2200" b="0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репликация </a:t>
            </a:r>
            <a:r>
              <a:rPr lang="ru-RU" sz="2200" b="0" i="0" dirty="0" err="1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айырылымының</a:t>
            </a:r>
            <a:r>
              <a:rPr lang="ru-RU" sz="2200" b="0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бағытымен</a:t>
            </a:r>
            <a:r>
              <a:rPr lang="ru-RU" sz="2200" b="0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sz="2200" b="0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жүргендіктен</a:t>
            </a:r>
            <a:r>
              <a:rPr lang="ru-RU" sz="2200" b="0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үздіксіз</a:t>
            </a:r>
            <a:r>
              <a:rPr lang="ru-RU" sz="2200" b="0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синтезделеді</a:t>
            </a:r>
            <a:r>
              <a:rPr lang="ru-RU" sz="2200" b="0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0" i="0" dirty="0" err="1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200" b="0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200" b="0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синтезі</a:t>
            </a:r>
            <a:r>
              <a:rPr lang="ru-RU" sz="2200" b="0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200" b="0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200" b="0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2200" b="0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тізбек</a:t>
            </a:r>
            <a:r>
              <a:rPr lang="ru-RU" sz="2200" b="0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матрица бола </a:t>
            </a:r>
            <a:r>
              <a:rPr lang="ru-RU" sz="2200" b="0" i="0" dirty="0" err="1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200" b="0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0" i="0" dirty="0" err="1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Үздіксіз</a:t>
            </a:r>
            <a:r>
              <a:rPr lang="ru-RU" sz="2200" b="0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синтезделетін</a:t>
            </a:r>
            <a:r>
              <a:rPr lang="ru-RU" sz="2200" b="0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тізбек</a:t>
            </a:r>
            <a:r>
              <a:rPr lang="ru-RU" sz="2200" b="0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solidFill>
                  <a:srgbClr val="2124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бастаушы</a:t>
            </a:r>
            <a:r>
              <a:rPr lang="ru-RU" sz="2200" b="1" i="1" dirty="0">
                <a:solidFill>
                  <a:srgbClr val="2124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200" b="1" i="1" dirty="0">
                <a:solidFill>
                  <a:srgbClr val="2124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solidFill>
                  <a:srgbClr val="2124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жетекші</a:t>
            </a:r>
            <a:r>
              <a:rPr lang="ru-RU" sz="2200" b="1" i="1" dirty="0">
                <a:solidFill>
                  <a:srgbClr val="2124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solidFill>
                  <a:srgbClr val="2124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тізбек</a:t>
            </a:r>
            <a:r>
              <a:rPr lang="ru-RU" sz="2200" b="1" i="1" dirty="0">
                <a:solidFill>
                  <a:srgbClr val="2124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200" b="0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sz="2200" b="0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Репликациялық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айырылымға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қатысты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қарама-қарсы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бағытталып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5’- 3’-бағытында </a:t>
            </a:r>
            <a:r>
              <a:rPr lang="ru-RU" sz="22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қысқа</a:t>
            </a:r>
            <a:r>
              <a:rPr lang="ru-RU" sz="22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фрагменттер</a:t>
            </a:r>
            <a:r>
              <a:rPr lang="ru-RU" sz="22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есебінен</a:t>
            </a:r>
            <a:r>
              <a:rPr lang="ru-RU" sz="22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үзікті</a:t>
            </a:r>
            <a:r>
              <a:rPr lang="ru-RU" sz="22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синтезделіп</a:t>
            </a:r>
            <a:r>
              <a:rPr lang="ru-RU" sz="22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отыратын</a:t>
            </a:r>
            <a:r>
              <a:rPr lang="ru-RU" sz="22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түзбек</a:t>
            </a:r>
            <a:r>
              <a:rPr lang="ru-RU" sz="22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solidFill>
                  <a:srgbClr val="2124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артта</a:t>
            </a:r>
            <a:r>
              <a:rPr lang="ru-RU" sz="2200" b="1" i="1" dirty="0">
                <a:solidFill>
                  <a:srgbClr val="2124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solidFill>
                  <a:srgbClr val="2124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қалатын</a:t>
            </a:r>
            <a:r>
              <a:rPr lang="ru-RU" sz="2200" b="1" i="1" dirty="0">
                <a:solidFill>
                  <a:srgbClr val="2124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solidFill>
                  <a:srgbClr val="2124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тізбек</a:t>
            </a:r>
            <a:r>
              <a:rPr lang="ru-RU" sz="2200" b="1" i="1" dirty="0">
                <a:solidFill>
                  <a:srgbClr val="2124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2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sz="22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Айырылым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жылжыған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сайын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ДНҚ-полимераза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одан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алыстап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кетеді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уақытта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үзіліп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ДНҚның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үзікті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синтезінің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инициация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нүктелері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болыпжаңа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фрагментке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қосылып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отырады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40329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88213F-D6B7-409C-9952-0C5BAB312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репликациясы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2CE38B-78FC-47E5-8A38-22FA1B1F7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670" y="1388304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Реплика́ция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replicatio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қайталау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еншілес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молекуласын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ДНҚ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репликациясын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реплисома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15-20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фермент-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белоктардан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күрделі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кешен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ферменттердің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көмегімен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спиралі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жіпшеге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жіптің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синтезделіп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бірдей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еншілес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молекуласын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спиральдарға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ширатылады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бөлінуі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еншілес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бастапқы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ДНҚ-сына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ұқсас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көшірмесін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ұрпақтан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ұрпаққа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берілуін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7033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C277898C-98CE-468D-AA76-C0D517399C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0" t="51847" r="12330" b="17392"/>
          <a:stretch/>
        </p:blipFill>
        <p:spPr>
          <a:xfrm>
            <a:off x="1274569" y="171896"/>
            <a:ext cx="9642862" cy="373153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C369C1-15CA-4ED7-875F-129F51E9A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89032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Оказаки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фрагменттері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450FFA-B73A-4862-A6E7-FEF5EF162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420" y="3797408"/>
            <a:ext cx="11737160" cy="2994714"/>
          </a:xfrm>
        </p:spPr>
        <p:txBody>
          <a:bodyPr>
            <a:normAutofit/>
          </a:bodyPr>
          <a:lstStyle/>
          <a:p>
            <a:pPr algn="just"/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Оказаки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фрагметтірі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(англ. 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Okazaki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fragments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— Репликация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барысында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артта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қалатын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тізбектерде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синтезделетін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(5’-соңында РНҚ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праймері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бар)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салыстырмалы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қысқа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фрагмементтері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coli-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Оказаки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фрагменттерінің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ұзындығы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шамамен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1000-2000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нуклеотидті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құрайды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эукариоттарда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әдетте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100-200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нуклеотидтерден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Оказаки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фрагменттерін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1968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Рейджи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Оказаки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Цунеко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Оказаки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бірлескен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авторлары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coli-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бактериофагтардың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репликациясын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сипаттаған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Жетекші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праймер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синтездеуге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артта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қалған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тізбектің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қысқа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Оказаки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фрагменттерінің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әрқайсысы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праймерді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591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1D7391-FACB-45D2-9E38-C77703837E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217" t="38642" r="15543" b="36998"/>
          <a:stretch/>
        </p:blipFill>
        <p:spPr>
          <a:xfrm>
            <a:off x="2150166" y="1105973"/>
            <a:ext cx="7166112" cy="2218501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ABC4BDB7-EBE5-434E-83B0-2983EB301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30" y="195607"/>
            <a:ext cx="11595652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ДНҚ полимераза ІІІ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Оказаки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фрагментін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синтездеп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праймердің</a:t>
            </a:r>
            <a:r>
              <a:rPr lang="ru-RU" sz="2200" b="0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3’-соңына </a:t>
            </a:r>
            <a:r>
              <a:rPr lang="ru-RU" sz="2200" b="0" i="0" dirty="0" err="1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жеткен</a:t>
            </a:r>
            <a:r>
              <a:rPr lang="ru-RU" sz="2200" b="0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2200" b="0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ДНҚ-полимераза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ферменті </a:t>
            </a:r>
            <a:r>
              <a:rPr lang="ru-RU" sz="2200" b="0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5’- </a:t>
            </a:r>
            <a:r>
              <a:rPr lang="ru-RU" sz="2200" b="0" i="0" dirty="0" err="1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экзонуклеазалық</a:t>
            </a:r>
            <a:r>
              <a:rPr lang="ru-RU" sz="2200" b="0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белсенділігімен</a:t>
            </a:r>
            <a:r>
              <a:rPr lang="ru-RU" sz="2200" b="0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5’- 3’-бағытында РНҚ </a:t>
            </a:r>
            <a:r>
              <a:rPr lang="ru-RU" sz="2200" b="0" i="0" dirty="0" err="1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нуклеотидтерін</a:t>
            </a:r>
            <a:r>
              <a:rPr lang="ru-RU" sz="2200" b="0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босатып</a:t>
            </a:r>
            <a:r>
              <a:rPr lang="ru-RU" sz="2200" b="0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РНҚ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праймерлерін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жояды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ДНҚ-мен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ауыстырады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DB7CB0-707C-40E9-ACC0-64139EF2D6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630" t="42702" r="13750" b="31972"/>
          <a:stretch/>
        </p:blipFill>
        <p:spPr>
          <a:xfrm>
            <a:off x="1938131" y="4540926"/>
            <a:ext cx="7590182" cy="242220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A734028-BFA2-41CE-A9B2-C44335CB8272}"/>
              </a:ext>
            </a:extLst>
          </p:cNvPr>
          <p:cNvSpPr/>
          <p:nvPr/>
        </p:nvSpPr>
        <p:spPr>
          <a:xfrm>
            <a:off x="185530" y="3254152"/>
            <a:ext cx="115956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ДНҚ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репликациясының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соңғы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ДНҚ-лигаза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ферментінің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жұмысына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Оказаки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фрагменттерінің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бірінің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3’-ұшының ОН </a:t>
            </a:r>
            <a:r>
              <a:rPr lang="ru-RU" sz="2200" b="0" i="0" dirty="0" err="1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тобын</a:t>
            </a:r>
            <a:r>
              <a:rPr lang="ru-RU" sz="2200" b="0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көршілес</a:t>
            </a:r>
            <a:r>
              <a:rPr lang="ru-RU" sz="2200" b="0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нуклеотидтің</a:t>
            </a:r>
            <a:r>
              <a:rPr lang="ru-RU" sz="2200" b="0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5’-соңындағы фосфат </a:t>
            </a:r>
            <a:r>
              <a:rPr lang="ru-RU" sz="2200" b="0" i="0" dirty="0" err="1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тобымен</a:t>
            </a:r>
            <a:r>
              <a:rPr lang="ru-RU" sz="2200" b="0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байланыстырып</a:t>
            </a:r>
            <a:r>
              <a:rPr lang="ru-RU" sz="2200" b="0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0" dirty="0" err="1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RU" sz="2200" b="0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фосфодиэфирлі</a:t>
            </a:r>
            <a:r>
              <a:rPr lang="ru-RU" sz="2200" b="0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RU" sz="2200" b="0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түзәледі</a:t>
            </a:r>
            <a:r>
              <a:rPr lang="ru-RU" sz="2200" b="0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0" i="0" dirty="0" err="1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Сөйтәп</a:t>
            </a:r>
            <a:r>
              <a:rPr lang="ru-RU" sz="2200" b="0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артта</a:t>
            </a:r>
            <a:r>
              <a:rPr lang="ru-RU" sz="2200" b="0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қалып</a:t>
            </a:r>
            <a:r>
              <a:rPr lang="ru-RU" sz="2200" b="0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қойған</a:t>
            </a:r>
            <a:r>
              <a:rPr lang="ru-RU" sz="2200" b="0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тізбектің</a:t>
            </a:r>
            <a:r>
              <a:rPr lang="ru-RU" sz="2200" b="0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</a:t>
            </a:r>
            <a:r>
              <a:rPr lang="ru-RU" sz="2200" b="0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құрылымын</a:t>
            </a:r>
            <a:r>
              <a:rPr lang="ru-RU" sz="2200" b="0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қалпына</a:t>
            </a:r>
            <a:r>
              <a:rPr lang="ru-RU" sz="2200" b="0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келтіреді</a:t>
            </a:r>
            <a:r>
              <a:rPr lang="ru-RU" sz="2200" b="0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362253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0E69BF-B2FC-404D-B32B-FAA15A5FE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инициациясы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CA468C-B16D-463B-8B02-4DBDDAF25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5563"/>
            <a:ext cx="5893904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DnaA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инициатор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ақуызы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бактерияларда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хромосомалардың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репликациясын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бастауда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рөл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атқарады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ДНҚ-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наномерлік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қайталанулармен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оri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аймағын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таниды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бай ДНҚ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ажырауына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ықпал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оri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ажыратылған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ДНҚ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геликазасын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жасайды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D8D30F-2E90-4F8E-A882-970A04C745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342" t="22015" r="25870" b="28492"/>
          <a:stretch/>
        </p:blipFill>
        <p:spPr>
          <a:xfrm>
            <a:off x="6096000" y="300668"/>
            <a:ext cx="5960386" cy="643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79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253D05-C696-4223-9300-2B39E6E4E1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17" t="21436" r="16522" b="17085"/>
          <a:stretch/>
        </p:blipFill>
        <p:spPr>
          <a:xfrm>
            <a:off x="1338470" y="10600"/>
            <a:ext cx="9051235" cy="68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86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DC94FB9B-5A1B-4521-8C35-B5ED394731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500" t="21392" r="16439" b="17393"/>
          <a:stretch/>
        </p:blipFill>
        <p:spPr>
          <a:xfrm>
            <a:off x="1665967" y="-7058"/>
            <a:ext cx="9187563" cy="686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37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На рисунке показана репликационная вилка. Хеликаза разматывает спираль, а белки связывающие одноцепочечную ДНК предотвращают повторное формирование спирали. Топоизомераза предотвращает слишком плотную спирализацию ДНК перед репликационной вилкой. ДНК-праймаза создает РНК-праймер, а ДНК-полимераза достраивает цепь ДНК на основе РНК-праймера. Синтез ДНК происходит только в направлении от 5'-конца к 3'-концу. На лидирующей цепи синтез ДНК происходит непрерывно. На отстающей цепи синтез ДНК возобновляется много раз, по мере раскручивания спирали, что приводит к появлению множества коротких фрагментов, называемых «фрагментами Оказаки». ДНК-лигаза соединяет фрагменты Оказаки в единую молекулу ДНК.">
            <a:extLst>
              <a:ext uri="{FF2B5EF4-FFF2-40B4-BE49-F238E27FC236}">
                <a16:creationId xmlns:a16="http://schemas.microsoft.com/office/drawing/2014/main" id="{5C0DB98E-19FD-4213-A4F3-3395CF103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73" y="461665"/>
            <a:ext cx="9090053" cy="469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40C7DAA-AB72-4451-82CB-0C51F2AEEC25}"/>
              </a:ext>
            </a:extLst>
          </p:cNvPr>
          <p:cNvSpPr/>
          <p:nvPr/>
        </p:nvSpPr>
        <p:spPr>
          <a:xfrm>
            <a:off x="1896001" y="0"/>
            <a:ext cx="9090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i="0" dirty="0" err="1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Қортынды</a:t>
            </a:r>
            <a:r>
              <a:rPr lang="ru-RU" sz="2400" b="1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i="1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2400" b="1" i="1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="1" i="1" dirty="0" err="1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oli</a:t>
            </a:r>
            <a:r>
              <a:rPr lang="ru-RU" sz="2400" b="1" i="1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бактериясындағы</a:t>
            </a:r>
            <a:r>
              <a:rPr lang="ru-RU" sz="2400" b="1" i="0" dirty="0" err="1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ДНҚ</a:t>
            </a:r>
            <a:r>
              <a:rPr lang="ru-RU" sz="2400" b="1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репликациясы</a:t>
            </a:r>
            <a:r>
              <a:rPr lang="ru-RU" sz="2400" b="1" i="0" dirty="0">
                <a:solidFill>
                  <a:srgbClr val="2124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</a:p>
        </p:txBody>
      </p:sp>
    </p:spTree>
    <p:extLst>
      <p:ext uri="{BB962C8B-B14F-4D97-AF65-F5344CB8AC3E}">
        <p14:creationId xmlns:p14="http://schemas.microsoft.com/office/powerpoint/2010/main" val="158269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208B8AE-0F88-48FA-9D69-1C84E3F6C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736" y="1031483"/>
            <a:ext cx="10306878" cy="4351338"/>
          </a:xfrm>
        </p:spPr>
        <p:txBody>
          <a:bodyPr>
            <a:normAutofit fontScale="77500" lnSpcReduction="20000"/>
          </a:bodyPr>
          <a:lstStyle/>
          <a:p>
            <a:pPr marL="0" indent="0" algn="just" fontAlgn="base">
              <a:buNone/>
            </a:pPr>
            <a:r>
              <a:rPr lang="ru-RU" sz="3600" b="1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Эукариоттарда</a:t>
            </a:r>
            <a:r>
              <a:rPr lang="ru-RU" sz="3600" b="1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sz="3600" b="1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репликациясы</a:t>
            </a:r>
            <a:endParaRPr lang="ru-RU" b="1" dirty="0">
              <a:solidFill>
                <a:srgbClr val="2124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ДНҚ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репликациясының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принциптері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бактерияларда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да,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эукариоттарда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(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әсіресе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адамдарда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ұқсас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кейбір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айырмашылықтар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бар:</a:t>
            </a:r>
          </a:p>
          <a:p>
            <a:pPr algn="just" fontAlgn="base"/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Эукариоттарда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әдетте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сызықтық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хромосома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әрқайсысында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репликацияның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басталу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нүктесі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бар.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Адамда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репликацияның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100 000-ға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басталу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нүктесі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endParaRPr lang="ru-RU" dirty="0">
              <a:solidFill>
                <a:srgbClr val="2124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coli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ферменттерінің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көпшілігінің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эукариоттық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ДНҚ репликация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жүйесінде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аналогтары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бар,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coli-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фермент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жасайтын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әрекет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эукариоттардағы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ферменттер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орындалуы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адамдарда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бес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полимеразалары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бар,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әрқайсысы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репликацияда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рөл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атқарады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/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Эукариоттық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хромосомалардың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көпшілігі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сызықты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Артта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қалған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жіптердің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жасалу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ерекшеліктеріне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репликация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сызықтық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хромосомалардың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соңындағы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фрагменттерінің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бөлігі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жоғалады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2124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теломерлер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260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0A3932-D2D6-4F5B-841A-20D3A75623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12156" r="30435" b="7805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6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F02C339-02F2-4F3E-A352-3A1755B0A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43" y="341381"/>
            <a:ext cx="11009244" cy="6019662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r>
              <a:rPr lang="ru-RU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Эукариоттарда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ДНҚ-</a:t>
            </a:r>
            <a:r>
              <a:rPr lang="ru-RU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полимеразалардың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кем </a:t>
            </a:r>
            <a:r>
              <a:rPr lang="ru-RU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дегенде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 бес </a:t>
            </a:r>
            <a:r>
              <a:rPr lang="ru-RU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бар, </a:t>
            </a:r>
            <a:r>
              <a:rPr lang="ru-RU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грек </a:t>
            </a:r>
            <a:r>
              <a:rPr lang="ru-RU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алфавитінің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әріптерімен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белгіленеді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ДНК-полимераза 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эукариоттардың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полимеразасы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полимеразалық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редакциялау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белсенділігі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бар). </a:t>
            </a:r>
          </a:p>
          <a:p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ДНК-полимераза 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алдымен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праймерін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синтездейтін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праймаза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атқарады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содан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қалыпты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полимераза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нт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тізбекті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синтездейді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ДНҚ полимераза 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репарациясына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қатысады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митохондриялық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репликациясын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асырады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</a:p>
          <a:p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ДНК-полимераза 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кейде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3'-5'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моноспираліның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синтезі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ДНҚ-полимераза 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ауыстырады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ДНК-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полимеразалар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ζ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Rev1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зақымдалған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аймақтарын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өткізіп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жіберуге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қатысады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ДНК-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полимеразалар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зерттелмеген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607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66487CD-81BC-4455-BA50-592C90D54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65" y="106016"/>
            <a:ext cx="8494643" cy="6751983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Эукариоттық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хромосомалардың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ұштарының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репликациясы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3'-оверхенгтер,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яғни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шығыңқы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3'-ұштары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теломерлер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грек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τέλος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μέρος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хромосомалардың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бөлімдері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теломераза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Теломераза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ақуыз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РНҚ бар.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соңдарын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қайталанулардан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әрекет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Теломераза РНҚ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ұзындығы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қарапайымдылардағы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нуклеотидтерден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ашытқылардағы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1400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нуклеотидтерге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нуклеотидтерге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ауытқиды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РНҚ-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шаблон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пайдаланылуы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теломеразаны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транскриптазаның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жіктеуге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Теломераза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ұзартады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ұзартылған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синтезделеді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омыртқалылар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теломерінде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TTAGGG 3'-оверхенг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Теломераза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эукариоттық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хромосомалардың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ұштарында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теломера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аймақтарындағы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тізбегінің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3'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қайталанатын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тізбегін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омыртқалыларда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TTAGGG)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шпилкалы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праймер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D5DC02-5C81-498E-B6BD-F89E5239C3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544" t="23368" r="14999" b="13026"/>
          <a:stretch/>
        </p:blipFill>
        <p:spPr>
          <a:xfrm>
            <a:off x="9152283" y="2459727"/>
            <a:ext cx="2791240" cy="4171467"/>
          </a:xfrm>
          <a:prstGeom prst="rect">
            <a:avLst/>
          </a:prstGeom>
        </p:spPr>
      </p:pic>
      <p:pic>
        <p:nvPicPr>
          <p:cNvPr id="4098" name="Picture 2" descr="Фермент теломераза / ©lifesciencestoday.ru">
            <a:extLst>
              <a:ext uri="{FF2B5EF4-FFF2-40B4-BE49-F238E27FC236}">
                <a16:creationId xmlns:a16="http://schemas.microsoft.com/office/drawing/2014/main" id="{36018306-D763-4F64-B300-646E8CD33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818" y="0"/>
            <a:ext cx="2769705" cy="245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476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A84D29-3C30-4D38-9405-CABE67C17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5" y="115749"/>
            <a:ext cx="10515600" cy="772147"/>
          </a:xfrm>
        </p:spPr>
        <p:txBody>
          <a:bodyPr/>
          <a:lstStyle/>
          <a:p>
            <a:r>
              <a:rPr lang="ru-RU" dirty="0" err="1"/>
              <a:t>Зерттеу</a:t>
            </a:r>
            <a:r>
              <a:rPr lang="ru-RU" dirty="0"/>
              <a:t> </a:t>
            </a:r>
            <a:r>
              <a:rPr lang="ru-RU" dirty="0" err="1"/>
              <a:t>тарихы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CD4FEB-7B67-4C0C-BD52-F0FA4C5E9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435" y="752199"/>
            <a:ext cx="10515600" cy="200425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бастапқы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тізбегінен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жаңадан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синтезделген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Мұндай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репликация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жартылай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консервативті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механизм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Мэттью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Месельсон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Франклин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Стальдың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(1958)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тәжірибелерінің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арқасында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дәлелденген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5CCFCA-D1F8-49F3-9C92-725D90AAB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350" y="1844824"/>
            <a:ext cx="8710222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169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6E4B5E1E-F1CF-48FA-BCAB-175166A5AE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415" y="140873"/>
            <a:ext cx="6214415" cy="657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9724E786-6141-43C2-A3F9-20702800D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225287"/>
            <a:ext cx="5868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1729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6E58833F-0DE9-4167-A65C-4F87E2960E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536" t="11341" r="30651" b="8560"/>
          <a:stretch/>
        </p:blipFill>
        <p:spPr>
          <a:xfrm>
            <a:off x="1212574" y="0"/>
            <a:ext cx="9766852" cy="71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289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461B19E4-EAB3-4315-A636-2250DDD0DC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843" t="36848" r="15412" b="13738"/>
          <a:stretch/>
        </p:blipFill>
        <p:spPr>
          <a:xfrm>
            <a:off x="103568" y="0"/>
            <a:ext cx="11984863" cy="712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433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3F3828-87C2-4BEC-B590-14F317023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1113" y="293283"/>
            <a:ext cx="9144000" cy="804911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5D306C-35D4-474F-A8FE-C27A2403D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2487" y="1431436"/>
            <a:ext cx="10827026" cy="4545294"/>
          </a:xfrm>
        </p:spPr>
        <p:txBody>
          <a:bodyPr>
            <a:normAutofit fontScale="40000" lnSpcReduction="20000"/>
          </a:bodyPr>
          <a:lstStyle/>
          <a:p>
            <a:pPr algn="just" fontAlgn="base"/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№1.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Допустим, что ДНК в клетках кишечной палочки синтезируется со скоростью 100000 нуклеотидов в минуту, а для репликации требуется 10 минут. Какова физическая длина ДНК?</a:t>
            </a:r>
          </a:p>
          <a:p>
            <a:pPr algn="just" fontAlgn="base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№2.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Молекула ДНК имеет относительную молекулярную массу 69000, в том числе 8625 приходится на долю аденина. Определите количество всех нуклеотидов ДНК, если масса одного в среднем составляет 345.</a:t>
            </a:r>
          </a:p>
          <a:p>
            <a:pPr algn="just" fontAlgn="base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№3.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Длина ДНК 680 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долю цитозина приходится 15%. Определите молекулярную массу данной молекулы, а также количество всех видов нуклеотидов в ней.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819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5693DD6-826C-411A-8E11-D108CE04F37B}"/>
              </a:ext>
            </a:extLst>
          </p:cNvPr>
          <p:cNvSpPr/>
          <p:nvPr/>
        </p:nvSpPr>
        <p:spPr>
          <a:xfrm>
            <a:off x="3812362" y="0"/>
            <a:ext cx="34467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</a:t>
            </a:r>
            <a:endParaRPr lang="ru-RU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F681505-5B62-4219-8853-F997CC9A9F2C}"/>
              </a:ext>
            </a:extLst>
          </p:cNvPr>
          <p:cNvSpPr/>
          <p:nvPr/>
        </p:nvSpPr>
        <p:spPr>
          <a:xfrm>
            <a:off x="530087" y="850878"/>
            <a:ext cx="10363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ДНҚ </a:t>
            </a:r>
            <a:r>
              <a:rPr lang="ru-RU" sz="2400" b="1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репликациясы</a:t>
            </a:r>
            <a:r>
              <a:rPr lang="ru-RU" sz="2400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жасушаның</a:t>
            </a:r>
            <a:r>
              <a:rPr lang="ru-RU" sz="24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бөлінуіндегі</a:t>
            </a:r>
            <a:r>
              <a:rPr lang="ru-RU" sz="24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4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 </a:t>
            </a:r>
            <a:r>
              <a:rPr lang="ru-RU" sz="240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4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4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Жасуша</a:t>
            </a:r>
            <a:r>
              <a:rPr lang="ru-RU" sz="24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бөлінген</a:t>
            </a:r>
            <a:r>
              <a:rPr lang="ru-RU" sz="24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24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sz="240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толығымен</a:t>
            </a:r>
            <a:r>
              <a:rPr lang="ru-RU" sz="24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тек </a:t>
            </a:r>
            <a:r>
              <a:rPr lang="ru-RU" sz="240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sz="24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репликацияланады</a:t>
            </a:r>
            <a:r>
              <a:rPr lang="ru-RU" sz="24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4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sz="240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репликациясын</a:t>
            </a:r>
            <a:r>
              <a:rPr lang="ru-RU" sz="24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реттеудің</a:t>
            </a:r>
            <a:r>
              <a:rPr lang="ru-RU" sz="24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24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механизмдерімен</a:t>
            </a:r>
            <a:r>
              <a:rPr lang="ru-RU" sz="24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24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етіледі</a:t>
            </a:r>
            <a:r>
              <a:rPr lang="ru-RU" sz="24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 </a:t>
            </a:r>
            <a:r>
              <a:rPr lang="ru-RU" sz="240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sz="24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</a:t>
            </a:r>
            <a:r>
              <a:rPr lang="ru-RU" sz="24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24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асады</a:t>
            </a:r>
            <a:r>
              <a:rPr lang="ru-RU" sz="24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 </a:t>
            </a:r>
            <a:r>
              <a:rPr lang="ru-RU" sz="2400" b="1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инициациясы</a:t>
            </a:r>
            <a:endParaRPr lang="ru-RU" sz="2400" b="1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Элонгация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 </a:t>
            </a:r>
            <a:r>
              <a:rPr lang="ru-RU" sz="2400" b="1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терминациясы</a:t>
            </a:r>
            <a:endParaRPr lang="ru-RU" sz="2400" b="1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eriod"/>
            </a:pPr>
            <a:endParaRPr lang="ru-RU" sz="2400" b="1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3BA6F00-DDD6-4C97-AD8A-C4F3901AB3D2}"/>
              </a:ext>
            </a:extLst>
          </p:cNvPr>
          <p:cNvSpPr/>
          <p:nvPr/>
        </p:nvSpPr>
        <p:spPr>
          <a:xfrm>
            <a:off x="530087" y="4010080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принциптері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Комплементарлылық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AutoNum type="arabicPeriod"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Антипараллельділік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AutoNum type="arabicPeriod"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Униполярлылық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AutoNum type="arabicPeriod"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Ашытқыға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тәуелділік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AutoNum type="arabicPeriod"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Үзілісті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AutoNum type="arabicPeriod"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Жартылай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консервативті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26259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768D01D-1E21-43E6-8FCA-CA21AEE0E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856" y="238539"/>
            <a:ext cx="11274287" cy="661946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негізінен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инициация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сатысында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реттеледі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Репликация ДНҚ-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ның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нүктесінен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репликацияның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басталу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нүктесі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аталатын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қатаң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анықталған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бөлімнен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басталады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репликацияны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бастау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нүктесі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ori</a:t>
            </a:r>
            <a:r>
              <a:rPr lang="kk-K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 белгіленеді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Репликацияның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бастаулу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нүктесінің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құрылымы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нуклеотидтік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бірізділігі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түрлерде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ерекшеленеді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организмдерде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АТ-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балқуы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</a:p>
          <a:p>
            <a:pPr algn="just"/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оriC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ішек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таяқшасы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ДНҚсының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репликациясын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245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ж.н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функционалды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аймақты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қамтиды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репликация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инициациясының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факторы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DnaA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спецификалық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аймағы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спиралының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реттік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ағыту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аймағы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DNA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unwinding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9002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EC1ADC8-A15D-4CDD-9491-E5A7F3FE1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174" y="544363"/>
            <a:ext cx="4837043" cy="4770783"/>
          </a:xfrm>
        </p:spPr>
        <p:txBody>
          <a:bodyPr>
            <a:noAutofit/>
          </a:bodyPr>
          <a:lstStyle/>
          <a:p>
            <a:pPr algn="just"/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репликацияның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басталу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нүктесінен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тұратын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репликацияның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құрылымдық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бірлігі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</a:t>
            </a:r>
            <a:r>
              <a:rPr lang="ru-RU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репликон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Демек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репликон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репликацияның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басталу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нүктесі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нүктеден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басталғаннан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репликацияланатын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бөлімі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Прокариоттардың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хромосомалары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плазмидаларында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сирек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репликациясының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басталу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нүктелері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әдетте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репликонды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құрайды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Демек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бүкіл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геномның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репликациясы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репликацияны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бастаудың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актісінің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E3AE83-5DF5-4698-8BA5-9B1941E9F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0" y="272181"/>
            <a:ext cx="7394713" cy="531514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509FD4E-BF62-42A6-93FB-21E7E3A1217E}"/>
              </a:ext>
            </a:extLst>
          </p:cNvPr>
          <p:cNvSpPr/>
          <p:nvPr/>
        </p:nvSpPr>
        <p:spPr>
          <a:xfrm>
            <a:off x="66260" y="5487424"/>
            <a:ext cx="1205947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Эукариоттық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геномдарда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хромосомаларында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мұндай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нүктелер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дербес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хромосоманың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репликация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уақытын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едәуір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қысқартатын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тәуелсіз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репликондардан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576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NA replication in prokaryotes:Biochemhelp">
            <a:extLst>
              <a:ext uri="{FF2B5EF4-FFF2-40B4-BE49-F238E27FC236}">
                <a16:creationId xmlns:a16="http://schemas.microsoft.com/office/drawing/2014/main" id="{53087788-B509-4D82-8708-A5E90B80C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100"/>
            <a:ext cx="7142922" cy="655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FD6FC1F-7899-4F35-8726-C310323C5B81}"/>
              </a:ext>
            </a:extLst>
          </p:cNvPr>
          <p:cNvSpPr/>
          <p:nvPr/>
        </p:nvSpPr>
        <p:spPr>
          <a:xfrm>
            <a:off x="7142922" y="238179"/>
            <a:ext cx="486313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репликацияны</a:t>
            </a:r>
            <a:r>
              <a:rPr lang="kk-KZ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ң басталу нүктесінде ДНҚ қос спиралінің шешілуінен басталады. Нәтижесінде </a:t>
            </a:r>
            <a:r>
              <a:rPr lang="kk-KZ" sz="2000" b="1" i="1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репликациялық айырылым </a:t>
            </a:r>
            <a:r>
              <a:rPr lang="ru-RU" sz="2000" b="1" i="1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аталатын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Y-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тәрізді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репликацияның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жүретін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орны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түзіледі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ori</a:t>
            </a:r>
            <a:r>
              <a:rPr lang="kk-K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сайтынан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репликацияның бір бағытты немесе екі бағытты болуына байланысты бір немесе екі репликация айырылымы түзіледі.</a:t>
            </a:r>
            <a:r>
              <a:rPr lang="kk-K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айырылымы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жылжу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барысында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репликация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ланбаған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аймақтарымен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қоршалған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ДНҚсы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репликацияланған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хромосома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көзі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көпіршігі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Тізбектердің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ажырау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денатурация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балқу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ДНҚ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денатурациялау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энергия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мөлшері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GC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байланыстарының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b="1" i="1" dirty="0">
              <a:solidFill>
                <a:srgbClr val="2021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D0F08C0-947F-4942-A076-E5589211AC17}"/>
              </a:ext>
            </a:extLst>
          </p:cNvPr>
          <p:cNvSpPr/>
          <p:nvPr/>
        </p:nvSpPr>
        <p:spPr>
          <a:xfrm>
            <a:off x="-26918" y="-84986"/>
            <a:ext cx="5306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 </a:t>
            </a:r>
            <a:r>
              <a:rPr lang="ru-RU" sz="3600" b="1" i="1" u="none" strike="noStrik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айырылымы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858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8CE3EA-9F4A-4FF4-BAFA-0F5D467B1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32605"/>
            <a:ext cx="10515600" cy="16496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ДНҚ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репликациясының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энзимологиясы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CB6922-339F-4BD8-851E-4486643BE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082" y="550659"/>
            <a:ext cx="1156583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айырылымында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ДНҚ-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ақуыз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кешені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реплисома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репликациялайды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полимераза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Репликация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айырылымы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прокариоттарда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минутына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шамамен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100 000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нуклеотид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эукариоттарда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500-5000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жылдамдықпен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ДНҚ полимераза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комплементарлылық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матрицасында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дезоксирибонуклеотидтердің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полимерленуін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катализдейтін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фермент</a:t>
            </a:r>
          </a:p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ДНҚ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лигазасы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ДНҚның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үзілу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орындарында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іргелес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дезоксинуклеотидтердің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5'-фосфорил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3'-гидроксил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топтары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фосфодиэфирлік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байланыстардың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түзілуін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катализдейтін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фермент.</a:t>
            </a:r>
          </a:p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ДНҚ-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хеликаза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жіптерін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тізбекке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ажырататын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фермент.</a:t>
            </a:r>
          </a:p>
          <a:p>
            <a:pPr marL="0" indent="0" algn="just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SSB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протеиндері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фрагменттерін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байланыстырады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комплементарлы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жұптасуды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болдырмайды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ДНҚ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топоизомеразасы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ДНҚ-да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үзілістерді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енгізу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супер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ширатылуын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шешетін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фермент.</a:t>
            </a:r>
          </a:p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ДНҚ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праймаза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матрицасына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комплементарлы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паймер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аталатын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РНҚ-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қысқа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синтездейтін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РНҚ-полимераза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1110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F728C0-2E46-44CE-B5BC-82D1C1D61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2051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механизмі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1562C3-A0DD-4345-A643-B1B316A06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165" y="3882196"/>
            <a:ext cx="10515600" cy="1842738"/>
          </a:xfrm>
        </p:spPr>
        <p:txBody>
          <a:bodyPr>
            <a:normAutofit fontScale="92500" lnSpcReduction="10000"/>
          </a:bodyPr>
          <a:lstStyle/>
          <a:p>
            <a:pPr marL="0" indent="0" algn="just" fontAlgn="base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Хеликаза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нүктесіне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фермент.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Хеликаза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ДНҚ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спиралін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азоттық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сутектік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үзіп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сыдырма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секілді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айырылымды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жылжыту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1C8DA79-2ACF-48A1-9C2E-F784AAEBC8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40" t="36848" r="22775" b="41148"/>
          <a:stretch/>
        </p:blipFill>
        <p:spPr>
          <a:xfrm>
            <a:off x="467139" y="687176"/>
            <a:ext cx="11044987" cy="303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448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2049</Words>
  <Application>Microsoft Office PowerPoint</Application>
  <PresentationFormat>Широкоэкранный</PresentationFormat>
  <Paragraphs>108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Тема Office</vt:lpstr>
      <vt:lpstr>Дәріс 6 ДНҚ репликациясы </vt:lpstr>
      <vt:lpstr>ДНҚ репликациясы</vt:lpstr>
      <vt:lpstr>Зерттеу тарихы</vt:lpstr>
      <vt:lpstr>Презентация PowerPoint</vt:lpstr>
      <vt:lpstr>Презентация PowerPoint</vt:lpstr>
      <vt:lpstr>Презентация PowerPoint</vt:lpstr>
      <vt:lpstr>Презентация PowerPoint</vt:lpstr>
      <vt:lpstr>ДНҚ репликациясының энзимологиясы</vt:lpstr>
      <vt:lpstr>Репликацияның молекулярлы механизмі </vt:lpstr>
      <vt:lpstr>Презентация PowerPoint</vt:lpstr>
      <vt:lpstr>SSB белоктар</vt:lpstr>
      <vt:lpstr>Презентация PowerPoint</vt:lpstr>
      <vt:lpstr>Презентация PowerPoint</vt:lpstr>
      <vt:lpstr>ДНК-полимераза 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Оказаки фрагменттері</vt:lpstr>
      <vt:lpstr>Презентация PowerPoint</vt:lpstr>
      <vt:lpstr>Репликация инициациясы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Есептер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7</cp:revision>
  <dcterms:created xsi:type="dcterms:W3CDTF">2023-02-19T13:56:58Z</dcterms:created>
  <dcterms:modified xsi:type="dcterms:W3CDTF">2023-02-20T03:47:12Z</dcterms:modified>
</cp:coreProperties>
</file>